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84" r:id="rId2"/>
    <p:sldId id="340" r:id="rId3"/>
    <p:sldId id="336" r:id="rId4"/>
    <p:sldId id="337" r:id="rId5"/>
    <p:sldId id="280" r:id="rId6"/>
    <p:sldId id="338" r:id="rId7"/>
    <p:sldId id="339" r:id="rId8"/>
    <p:sldId id="341" r:id="rId9"/>
    <p:sldId id="256" r:id="rId10"/>
    <p:sldId id="257" r:id="rId11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3"/>
    <p:restoredTop sz="94663"/>
  </p:normalViewPr>
  <p:slideViewPr>
    <p:cSldViewPr snapToGrid="0" snapToObjects="1">
      <p:cViewPr varScale="1">
        <p:scale>
          <a:sx n="94" d="100"/>
          <a:sy n="94" d="100"/>
        </p:scale>
        <p:origin x="7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9B021-D5FC-D64F-B739-5E1C05F62299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9E32A-A297-7945-8116-F408F71B71E7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86353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61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87945-5803-495F-A49C-34AE3A315F4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384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633D1-77B6-0940-ADD1-D6649F2DF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F3DE57-3A3A-6F4A-AC50-FCC149DD98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1C1AC-431F-E94D-8613-2270CC1C0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1E23E-B4D1-AF47-98D0-EA0BD8558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8A6E7-D4A2-5D46-9F78-9F38B17D1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02646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A87D8-AA32-DA47-B996-BF02064FE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D8E533-6D63-B942-8FA0-8025D02EB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DBE13-68CB-6A41-B5CA-45EE02822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607A3-DDE2-2A43-9FC1-6A0A2507A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31D43-9AB1-B141-9737-DDF89A1E2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23423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41905F-8FF2-C946-90EB-376BAA8B26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89F8D7-D0BB-BE43-9DB9-F3133DE0C6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6CE10-67B5-C542-8CDA-C1F9CC6EA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490F2-CD7E-8F4A-95A9-4B7863385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274E1-9CC7-E947-A4C1-6EBBB31F6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26237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6FAA0D-7114-A74F-AA5E-5F6DC2F4E083}"/>
              </a:ext>
            </a:extLst>
          </p:cNvPr>
          <p:cNvSpPr/>
          <p:nvPr userDrawn="1"/>
        </p:nvSpPr>
        <p:spPr bwMode="auto">
          <a:xfrm>
            <a:off x="9582912" y="6376416"/>
            <a:ext cx="2609088" cy="48158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1D5C48-E7B1-3D49-855E-4F70FF60A454}"/>
              </a:ext>
            </a:extLst>
          </p:cNvPr>
          <p:cNvSpPr/>
          <p:nvPr userDrawn="1"/>
        </p:nvSpPr>
        <p:spPr bwMode="auto">
          <a:xfrm>
            <a:off x="0" y="6376416"/>
            <a:ext cx="2609088" cy="48158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D7FB0133-370F-45D0-A47C-DF21274278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2841" y="3628328"/>
            <a:ext cx="3565579" cy="27480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62DE499-5152-4747-A017-1DDB1D2056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21086" y="537657"/>
            <a:ext cx="2609088" cy="260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45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Blue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0000">
              <a:srgbClr val="0078D4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57F3661-74DD-424E-A5C1-54CB3A7BAE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5581" y="5168627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QRCode</a:t>
            </a:r>
            <a:endParaRPr lang="en-US" dirty="0"/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C6E92E5-E859-445F-856B-33F974FA3AC2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gray">
          <a:xfrm>
            <a:off x="7659309" y="1060106"/>
            <a:ext cx="3600000" cy="3600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2691" y="2906766"/>
            <a:ext cx="6289200" cy="615553"/>
          </a:xfrm>
        </p:spPr>
        <p:txBody>
          <a:bodyPr tIns="0" anchor="b" anchorCtr="0">
            <a:spAutoFit/>
          </a:bodyPr>
          <a:lstStyle>
            <a:lvl1pPr>
              <a:defRPr sz="4000"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60619" y="4413885"/>
            <a:ext cx="2836800" cy="246221"/>
          </a:xfrm>
        </p:spPr>
        <p:txBody>
          <a:bodyPr/>
          <a:lstStyle>
            <a:lvl1pPr marL="0" indent="0" algn="r">
              <a:buNone/>
              <a:defRPr sz="1600"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Community/Company Name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66D0401-5CA1-4015-9502-F27B58839DAC}"/>
              </a:ext>
            </a:extLst>
          </p:cNvPr>
          <p:cNvGrpSpPr/>
          <p:nvPr userDrawn="1"/>
        </p:nvGrpSpPr>
        <p:grpSpPr>
          <a:xfrm>
            <a:off x="10196249" y="120772"/>
            <a:ext cx="1868801" cy="776376"/>
            <a:chOff x="1304544" y="1242205"/>
            <a:chExt cx="10527591" cy="4373590"/>
          </a:xfrm>
        </p:grpSpPr>
        <p:pic>
          <p:nvPicPr>
            <p:cNvPr id="11" name="Picture 2" descr="A close up of a sign&#10;&#10;Description automatically generated">
              <a:extLst>
                <a:ext uri="{FF2B5EF4-FFF2-40B4-BE49-F238E27FC236}">
                  <a16:creationId xmlns:a16="http://schemas.microsoft.com/office/drawing/2014/main" id="{CEFD2B9B-A073-4585-BD0F-3D56BB7C24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157505" y="1242205"/>
              <a:ext cx="5674630" cy="437359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C886E47-53B9-41C8-8D94-E3539F839F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304544" y="1322704"/>
              <a:ext cx="4152372" cy="4152370"/>
            </a:xfrm>
            <a:prstGeom prst="rect">
              <a:avLst/>
            </a:prstGeom>
          </p:spPr>
        </p:pic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DCE37-D772-474D-912B-A5084F0EB1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60619" y="4083085"/>
            <a:ext cx="2836800" cy="307777"/>
          </a:xfrm>
        </p:spPr>
        <p:txBody>
          <a:bodyPr/>
          <a:lstStyle>
            <a:lvl1pPr marL="0" indent="0" algn="r">
              <a:buNone/>
              <a:defRPr sz="2000"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228600" indent="0" algn="r">
              <a:buNone/>
              <a:defRPr>
                <a:solidFill>
                  <a:schemeClr val="bg1"/>
                </a:solidFill>
              </a:defRPr>
            </a:lvl2pPr>
            <a:lvl3pPr marL="457200" indent="0" algn="r">
              <a:buNone/>
              <a:defRPr>
                <a:solidFill>
                  <a:schemeClr val="bg1"/>
                </a:solidFill>
              </a:defRPr>
            </a:lvl3pPr>
            <a:lvl4pPr marL="661988" indent="0" algn="r">
              <a:buNone/>
              <a:defRPr>
                <a:solidFill>
                  <a:schemeClr val="bg1"/>
                </a:solidFill>
              </a:defRPr>
            </a:lvl4pPr>
            <a:lvl5pPr marL="855663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2269C64-9CF3-5946-B3E2-EC96028CB5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02609" y="5333052"/>
            <a:ext cx="6501600" cy="430887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61988" indent="0">
              <a:buNone/>
              <a:defRPr>
                <a:solidFill>
                  <a:schemeClr val="bg1"/>
                </a:solidFill>
              </a:defRPr>
            </a:lvl4pPr>
            <a:lvl5pPr marL="85566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Date/Time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D46D8E1B-54FB-F04F-8D65-2D1D83F4BA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2609" y="5817740"/>
            <a:ext cx="6501600" cy="430887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61988" indent="0">
              <a:buNone/>
              <a:defRPr>
                <a:solidFill>
                  <a:schemeClr val="bg1"/>
                </a:solidFill>
              </a:defRPr>
            </a:lvl4pPr>
            <a:lvl5pPr marL="85566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Streaming URL</a:t>
            </a:r>
          </a:p>
        </p:txBody>
      </p:sp>
    </p:spTree>
    <p:extLst>
      <p:ext uri="{BB962C8B-B14F-4D97-AF65-F5344CB8AC3E}">
        <p14:creationId xmlns:p14="http://schemas.microsoft.com/office/powerpoint/2010/main" val="39549375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E5526-6201-2045-9158-5B4606FEA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4C39A-A1BF-294F-AB71-8C1EE63EF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78C14-B70A-154A-9824-AE1783E52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16033-5256-F14C-BDA4-9EFBFF7FD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0E756-C463-AA49-984A-73438B840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8346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F54A-B3A3-7A48-AEB4-39A5C46F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EE02F-1477-774A-AB87-959C6E625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DD2A5-C297-E747-A501-15E5056DE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41897-0C8F-1645-AA91-FEFA3B190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178C7-7CA2-6E4D-987F-BA4B9983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80810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D9F48-4C3E-9B4D-A16D-D2D883C6B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CCB1C-84BF-AD44-BCA3-DFC95B9B7A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4989A8-8402-FB47-B2EF-1EB559FBA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8D66B-F773-0340-B6A5-D11049B01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D83872-DA3E-274A-A211-FD88BA7FE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41F37-705C-2641-BF89-D42845E82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44694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339CC-4A71-7D4D-A9A9-D8BAE0AA9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D78C6-8410-6340-BDA6-7E6A78CAA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1F1CC-0A59-DD49-BB97-1497B7865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2D11CF-6FBC-6447-98BA-3AB58FAD74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A5E84D-7BA2-D842-B191-8812DE1375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730894-81E1-274C-83AD-8E0A10D5F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1B2B20-71F5-4044-A29F-B014F0F81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C90BDC-4396-554B-A155-AFE2AE699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6563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2BB76-D4EA-384A-8AB3-082F363A2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9CEB60-5FE0-9244-8CC8-3FD83BFAA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6B5BCF-1145-6240-9489-829C9933F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7CB0A-9A3B-244B-8C1E-C7CBC83FE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53493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E0B7ED-B4B7-C845-AEA3-56B300824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07EB7C-076A-E84D-95A6-1CC4144CC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3FBD3-F123-4B45-9E43-50F290D80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86325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C659-8D1E-EA4B-9A74-378939F80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C6611-1F0B-5D49-80B7-B144B9B36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A1BFAB-619A-554D-9CCA-6878B1596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E187B5-0033-6140-9AEA-76FE6B7AB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AF725F-E424-9742-A777-70A2AC970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279A0-D2CF-C046-8E76-63B8FE730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18987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36C87-F89C-A44F-9BE6-A37D10EEB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F2B263-24E4-2348-B326-E96178A6B6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EAB00-D0AC-F949-BC39-209348A14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E8201-FBBC-1546-ACEB-16FA2DD1D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AF3E24-B0DC-7D4C-BA34-B677E5D4B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B8C07-8AC6-1447-AB5F-73BBEA55C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05745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7F0507-CC05-D44A-A8F3-4B35F53A2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CB921-E06E-0147-8910-206AD2EF1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C2BA8-6CDB-4D44-9CEE-717AD524FA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C9B4F-3429-7046-B624-641AE2E987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D860D-65CC-5147-8674-F478C862C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5583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tiff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://azlearn.kr/" TargetMode="External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ko-kr/learn/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RvJQzR" TargetMode="External"/><Relationship Id="rId2" Type="http://schemas.openxmlformats.org/officeDocument/2006/relationships/hyperlink" Target="https://sv.krazure.com/session-a2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razure/gab2020kr/projects/1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tiff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20.tiff"/><Relationship Id="rId2" Type="http://schemas.openxmlformats.org/officeDocument/2006/relationships/image" Target="../media/image11.png"/><Relationship Id="rId16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11" Type="http://schemas.openxmlformats.org/officeDocument/2006/relationships/image" Target="../media/image19.tiff"/><Relationship Id="rId5" Type="http://schemas.openxmlformats.org/officeDocument/2006/relationships/image" Target="../media/image13.jpg"/><Relationship Id="rId15" Type="http://schemas.openxmlformats.org/officeDocument/2006/relationships/image" Target="../media/image23.tiff"/><Relationship Id="rId10" Type="http://schemas.openxmlformats.org/officeDocument/2006/relationships/image" Target="../media/image18.tiff"/><Relationship Id="rId4" Type="http://schemas.openxmlformats.org/officeDocument/2006/relationships/image" Target="../media/image2.png"/><Relationship Id="rId9" Type="http://schemas.openxmlformats.org/officeDocument/2006/relationships/image" Target="../media/image17.tiff"/><Relationship Id="rId14" Type="http://schemas.openxmlformats.org/officeDocument/2006/relationships/image" Target="../media/image2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gav2020kr-community-zone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2984B3-771C-3A42-BF33-33CC870B1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901" y="6126768"/>
            <a:ext cx="1595000" cy="30703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90D9C6D-3BDC-4040-9242-646C72323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977" r="-104" b="20908"/>
          <a:stretch/>
        </p:blipFill>
        <p:spPr>
          <a:xfrm>
            <a:off x="8608999" y="1981308"/>
            <a:ext cx="3569898" cy="22864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DCB2045-78F1-F84A-B12A-5D311E2DB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8639" y="6022510"/>
            <a:ext cx="1874748" cy="51555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DF3C3CD-E3D9-5243-A3AF-9B008F1AFE51}"/>
              </a:ext>
            </a:extLst>
          </p:cNvPr>
          <p:cNvSpPr txBox="1"/>
          <p:nvPr/>
        </p:nvSpPr>
        <p:spPr>
          <a:xfrm>
            <a:off x="6574201" y="4869064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44" name="MS logo gray - EMF" descr="Microsoft logo, gray text version">
            <a:extLst>
              <a:ext uri="{FF2B5EF4-FFF2-40B4-BE49-F238E27FC236}">
                <a16:creationId xmlns:a16="http://schemas.microsoft.com/office/drawing/2014/main" id="{86C15BEB-E597-374D-B5A8-2F2D6278E94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957163" y="6109511"/>
            <a:ext cx="1595000" cy="3415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43CE9D-053D-AA4A-A8B9-F4904E7597FD}"/>
              </a:ext>
            </a:extLst>
          </p:cNvPr>
          <p:cNvSpPr/>
          <p:nvPr/>
        </p:nvSpPr>
        <p:spPr>
          <a:xfrm>
            <a:off x="5888007" y="398252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  <a:endParaRPr lang="en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2C478C-4965-4232-B6BA-E7712DDB1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658" y="2079792"/>
            <a:ext cx="2278754" cy="22787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2A5BB2-4A9C-4245-8498-93F0E27404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06022"/>
            <a:ext cx="49530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8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테이블, 게임, 컴퓨터이(가) 표시된 사진&#10;&#10;자동 생성된 설명">
            <a:extLst>
              <a:ext uri="{FF2B5EF4-FFF2-40B4-BE49-F238E27FC236}">
                <a16:creationId xmlns:a16="http://schemas.microsoft.com/office/drawing/2014/main" id="{1A4A2868-2097-4BCB-9D31-8C1B22C194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48"/>
          <a:stretch/>
        </p:blipFill>
        <p:spPr>
          <a:xfrm>
            <a:off x="5412346" y="1474734"/>
            <a:ext cx="1628973" cy="1628629"/>
          </a:xfrm>
          <a:prstGeom prst="ellipse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5EE554-97E4-4028-933C-FAF159B02D07}"/>
              </a:ext>
            </a:extLst>
          </p:cNvPr>
          <p:cNvSpPr/>
          <p:nvPr/>
        </p:nvSpPr>
        <p:spPr>
          <a:xfrm>
            <a:off x="-7228" y="0"/>
            <a:ext cx="4749442" cy="6858000"/>
          </a:xfrm>
          <a:prstGeom prst="rect">
            <a:avLst/>
          </a:prstGeom>
          <a:solidFill>
            <a:srgbClr val="3C8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>
              <a:solidFill>
                <a:srgbClr val="1A6FCE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8D5354E2-E90C-457B-9713-2B03D81F3F3E}"/>
              </a:ext>
            </a:extLst>
          </p:cNvPr>
          <p:cNvSpPr/>
          <p:nvPr/>
        </p:nvSpPr>
        <p:spPr>
          <a:xfrm>
            <a:off x="497299" y="1100550"/>
            <a:ext cx="3560897" cy="2140520"/>
          </a:xfrm>
          <a:prstGeom prst="roundRect">
            <a:avLst>
              <a:gd name="adj" fmla="val 10564"/>
            </a:avLst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sz="1100" dirty="0">
              <a:solidFill>
                <a:srgbClr val="1A6FCE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0530B62-1CE1-440B-B629-392180340E92}"/>
              </a:ext>
            </a:extLst>
          </p:cNvPr>
          <p:cNvSpPr/>
          <p:nvPr/>
        </p:nvSpPr>
        <p:spPr>
          <a:xfrm>
            <a:off x="5453096" y="5645416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30C4BD-5186-48CD-9626-FE38BAA6AD2A}"/>
              </a:ext>
            </a:extLst>
          </p:cNvPr>
          <p:cNvSpPr txBox="1"/>
          <p:nvPr/>
        </p:nvSpPr>
        <p:spPr>
          <a:xfrm>
            <a:off x="5993853" y="5789855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랭킹 사이트 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3"/>
              </a:rPr>
              <a:t>http://azlearn.kr/</a:t>
            </a:r>
            <a:r>
              <a:rPr lang="en-US" altLang="ko-KR" sz="1000" dirty="0"/>
              <a:t>) </a:t>
            </a:r>
            <a:r>
              <a:rPr lang="ko-KR" altLang="en-US" sz="1000" dirty="0"/>
              <a:t>가입 시</a:t>
            </a:r>
            <a:r>
              <a:rPr lang="en-US" altLang="ko-KR" sz="1000" dirty="0"/>
              <a:t>, 2</a:t>
            </a:r>
            <a:r>
              <a:rPr lang="ko-KR" altLang="en-US" sz="1000" dirty="0"/>
              <a:t>번에서 확인한 </a:t>
            </a:r>
            <a:r>
              <a:rPr lang="en-US" altLang="ko-KR" sz="1000" dirty="0"/>
              <a:t>URL </a:t>
            </a:r>
            <a:r>
              <a:rPr lang="ko-KR" altLang="en-US" sz="1000" dirty="0"/>
              <a:t>입력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EDEAD03-43D2-4F10-9D4F-E3E67E6E327E}"/>
              </a:ext>
            </a:extLst>
          </p:cNvPr>
          <p:cNvSpPr/>
          <p:nvPr/>
        </p:nvSpPr>
        <p:spPr>
          <a:xfrm>
            <a:off x="5453096" y="4992605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451FDB-8034-486B-8297-BE0EA65A482A}"/>
              </a:ext>
            </a:extLst>
          </p:cNvPr>
          <p:cNvSpPr txBox="1"/>
          <p:nvPr/>
        </p:nvSpPr>
        <p:spPr>
          <a:xfrm>
            <a:off x="5993853" y="5137044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로그인 후 페이지 오른쪽 상당의 프로필 클릭 </a:t>
            </a:r>
            <a:r>
              <a:rPr lang="en-US" altLang="ko-KR" sz="1000" dirty="0"/>
              <a:t>&gt; </a:t>
            </a:r>
            <a:r>
              <a:rPr lang="ko-KR" altLang="en-US" sz="1000" dirty="0"/>
              <a:t>설정 탭 </a:t>
            </a:r>
            <a:r>
              <a:rPr lang="en-US" altLang="ko-KR" sz="1000" dirty="0"/>
              <a:t>&gt; MS</a:t>
            </a:r>
            <a:r>
              <a:rPr lang="ko-KR" altLang="en-US" sz="1000" dirty="0"/>
              <a:t> </a:t>
            </a:r>
            <a:r>
              <a:rPr lang="en-US" altLang="ko-KR" sz="1000" dirty="0"/>
              <a:t>Learn </a:t>
            </a:r>
            <a:r>
              <a:rPr lang="ko-KR" altLang="en-US" sz="1000" b="1" dirty="0"/>
              <a:t>사용자 </a:t>
            </a:r>
            <a:r>
              <a:rPr lang="en-US" altLang="ko-KR" sz="1000" b="1" dirty="0"/>
              <a:t>URL</a:t>
            </a:r>
            <a:r>
              <a:rPr lang="en-US" altLang="ko-KR" sz="1000" dirty="0"/>
              <a:t> </a:t>
            </a:r>
            <a:r>
              <a:rPr lang="ko-KR" altLang="en-US" sz="1000" dirty="0"/>
              <a:t>확인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0416932-7497-4660-B08C-ABC60F6B9237}"/>
              </a:ext>
            </a:extLst>
          </p:cNvPr>
          <p:cNvSpPr/>
          <p:nvPr/>
        </p:nvSpPr>
        <p:spPr>
          <a:xfrm>
            <a:off x="5453096" y="4351966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6563CE9-8AA0-4933-A910-64C29BB1B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781" y="1440227"/>
            <a:ext cx="1673822" cy="1673822"/>
          </a:xfrm>
          <a:prstGeom prst="ellipse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E87DFCA-4DEA-47AB-B25C-09B5B8637B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324" y="1447836"/>
            <a:ext cx="1670189" cy="1670189"/>
          </a:xfrm>
          <a:prstGeom prst="ellipse">
            <a:avLst/>
          </a:prstGeom>
        </p:spPr>
      </p:pic>
      <p:sp>
        <p:nvSpPr>
          <p:cNvPr id="6" name="TextBox 52">
            <a:extLst>
              <a:ext uri="{FF2B5EF4-FFF2-40B4-BE49-F238E27FC236}">
                <a16:creationId xmlns:a16="http://schemas.microsoft.com/office/drawing/2014/main" id="{39C33563-5D9E-4D4A-A6F8-DF5AF7D508A5}"/>
              </a:ext>
            </a:extLst>
          </p:cNvPr>
          <p:cNvSpPr txBox="1"/>
          <p:nvPr/>
        </p:nvSpPr>
        <p:spPr>
          <a:xfrm>
            <a:off x="5299409" y="3028605"/>
            <a:ext cx="1867730" cy="95003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Microsoft Learn 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사이트 가입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TextBox 55">
            <a:extLst>
              <a:ext uri="{FF2B5EF4-FFF2-40B4-BE49-F238E27FC236}">
                <a16:creationId xmlns:a16="http://schemas.microsoft.com/office/drawing/2014/main" id="{570072B3-51EB-4EBE-A89C-0F391329321A}"/>
              </a:ext>
            </a:extLst>
          </p:cNvPr>
          <p:cNvSpPr txBox="1"/>
          <p:nvPr/>
        </p:nvSpPr>
        <p:spPr>
          <a:xfrm>
            <a:off x="7509485" y="3259694"/>
            <a:ext cx="1846873" cy="140182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Microsoft Learn 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로그인 후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나의 </a:t>
            </a:r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ID</a:t>
            </a:r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확인하기</a:t>
            </a:r>
            <a:endParaRPr lang="ko-KR" altLang="en-US" sz="10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8" name="TextBox 57">
            <a:extLst>
              <a:ext uri="{FF2B5EF4-FFF2-40B4-BE49-F238E27FC236}">
                <a16:creationId xmlns:a16="http://schemas.microsoft.com/office/drawing/2014/main" id="{424F191A-6734-4512-8488-6A334C2CB4A9}"/>
              </a:ext>
            </a:extLst>
          </p:cNvPr>
          <p:cNvSpPr txBox="1"/>
          <p:nvPr/>
        </p:nvSpPr>
        <p:spPr>
          <a:xfrm>
            <a:off x="9602076" y="3258488"/>
            <a:ext cx="1831752" cy="893704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Learn</a:t>
            </a:r>
            <a:r>
              <a:rPr lang="en-US" altLang="ko-KR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Azure Challenge</a:t>
            </a:r>
          </a:p>
          <a:p>
            <a:pPr algn="ctr"/>
            <a:r>
              <a:rPr lang="en-US" altLang="ko-KR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랭킹사이트 가입</a:t>
            </a:r>
            <a:endParaRPr lang="ko-KR" altLang="en-US" sz="10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D0BC25B-FFFC-4643-97BA-C1DB5AD7287D}"/>
              </a:ext>
            </a:extLst>
          </p:cNvPr>
          <p:cNvSpPr/>
          <p:nvPr/>
        </p:nvSpPr>
        <p:spPr>
          <a:xfrm>
            <a:off x="5315281" y="1389408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01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BCFD67C-83E1-4C6E-8E87-4D479329AA0E}"/>
              </a:ext>
            </a:extLst>
          </p:cNvPr>
          <p:cNvSpPr/>
          <p:nvPr/>
        </p:nvSpPr>
        <p:spPr>
          <a:xfrm>
            <a:off x="7506256" y="1389408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02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F356699-71A9-4512-87B6-869BE9849C64}"/>
              </a:ext>
            </a:extLst>
          </p:cNvPr>
          <p:cNvSpPr/>
          <p:nvPr/>
        </p:nvSpPr>
        <p:spPr>
          <a:xfrm>
            <a:off x="9697231" y="1389407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03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A15708-3284-4FEA-9D07-47A85C5DFCF9}"/>
              </a:ext>
            </a:extLst>
          </p:cNvPr>
          <p:cNvSpPr txBox="1"/>
          <p:nvPr/>
        </p:nvSpPr>
        <p:spPr>
          <a:xfrm>
            <a:off x="5519079" y="4173406"/>
            <a:ext cx="648148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01 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02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2CF34C-67D3-41B3-93AF-AF3F24581738}"/>
              </a:ext>
            </a:extLst>
          </p:cNvPr>
          <p:cNvSpPr txBox="1"/>
          <p:nvPr/>
        </p:nvSpPr>
        <p:spPr>
          <a:xfrm>
            <a:off x="645954" y="1187640"/>
            <a:ext cx="1327380" cy="1686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6~10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11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~20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57D793-694C-42F6-B8AA-15AA57CF93BF}"/>
              </a:ext>
            </a:extLst>
          </p:cNvPr>
          <p:cNvSpPr txBox="1"/>
          <p:nvPr/>
        </p:nvSpPr>
        <p:spPr>
          <a:xfrm>
            <a:off x="462463" y="588028"/>
            <a:ext cx="2665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랭킹 선물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4D04A7-ED17-43C5-850A-A5C9C1AAAB0D}"/>
              </a:ext>
            </a:extLst>
          </p:cNvPr>
          <p:cNvSpPr txBox="1"/>
          <p:nvPr/>
        </p:nvSpPr>
        <p:spPr>
          <a:xfrm>
            <a:off x="2091853" y="1187640"/>
            <a:ext cx="2316414" cy="1686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아이패드 에어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3</a:t>
            </a: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마샬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스톡웰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스피커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에어팟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 프로 이어폰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포터블 모니터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로지텍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MX Master 2S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구글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홈미니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보조배터리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8CFF66F-B277-4A9A-A035-43F6C1AC4364}"/>
              </a:ext>
            </a:extLst>
          </p:cNvPr>
          <p:cNvCxnSpPr/>
          <p:nvPr/>
        </p:nvCxnSpPr>
        <p:spPr>
          <a:xfrm>
            <a:off x="1201546" y="1341923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C2ABEF7-9CAC-431B-983D-AD1966750889}"/>
              </a:ext>
            </a:extLst>
          </p:cNvPr>
          <p:cNvCxnSpPr/>
          <p:nvPr/>
        </p:nvCxnSpPr>
        <p:spPr>
          <a:xfrm>
            <a:off x="1201546" y="1586602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0A699B0-AD44-4F2F-ABF8-73A91F22E3F3}"/>
              </a:ext>
            </a:extLst>
          </p:cNvPr>
          <p:cNvCxnSpPr/>
          <p:nvPr/>
        </p:nvCxnSpPr>
        <p:spPr>
          <a:xfrm>
            <a:off x="1201546" y="1804716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7930701-E527-4C44-B40B-0F5B8C28B047}"/>
              </a:ext>
            </a:extLst>
          </p:cNvPr>
          <p:cNvCxnSpPr/>
          <p:nvPr/>
        </p:nvCxnSpPr>
        <p:spPr>
          <a:xfrm>
            <a:off x="1201546" y="2049395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A4D6E86-DE9A-43E3-B5A3-ACF8771E6663}"/>
              </a:ext>
            </a:extLst>
          </p:cNvPr>
          <p:cNvCxnSpPr/>
          <p:nvPr/>
        </p:nvCxnSpPr>
        <p:spPr>
          <a:xfrm>
            <a:off x="1201546" y="2275897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CB69D79-4D1D-4012-A178-955D54001E8A}"/>
              </a:ext>
            </a:extLst>
          </p:cNvPr>
          <p:cNvCxnSpPr>
            <a:cxnSpLocks/>
          </p:cNvCxnSpPr>
          <p:nvPr/>
        </p:nvCxnSpPr>
        <p:spPr>
          <a:xfrm>
            <a:off x="1419660" y="2503798"/>
            <a:ext cx="62078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4F145D-FEAC-458E-974F-AB3F87F2904D}"/>
              </a:ext>
            </a:extLst>
          </p:cNvPr>
          <p:cNvCxnSpPr>
            <a:cxnSpLocks/>
          </p:cNvCxnSpPr>
          <p:nvPr/>
        </p:nvCxnSpPr>
        <p:spPr>
          <a:xfrm>
            <a:off x="1654551" y="2731699"/>
            <a:ext cx="38589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84F1BDD-5D8A-4827-99B7-878485AE9C61}"/>
              </a:ext>
            </a:extLst>
          </p:cNvPr>
          <p:cNvSpPr txBox="1"/>
          <p:nvPr/>
        </p:nvSpPr>
        <p:spPr>
          <a:xfrm>
            <a:off x="5120378" y="588028"/>
            <a:ext cx="2665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참여 방법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C5F368-5A47-45D8-8ED1-D81C5652EBEA}"/>
              </a:ext>
            </a:extLst>
          </p:cNvPr>
          <p:cNvSpPr txBox="1"/>
          <p:nvPr/>
        </p:nvSpPr>
        <p:spPr>
          <a:xfrm>
            <a:off x="5993853" y="4496405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Microsoft Learn </a:t>
            </a:r>
            <a:r>
              <a:rPr lang="ko-KR" altLang="en-US" sz="1000" dirty="0"/>
              <a:t>사이트 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6"/>
              </a:rPr>
              <a:t>https://docs.microsoft.com/ko-kr/learn/</a:t>
            </a:r>
            <a:r>
              <a:rPr lang="en-US" altLang="ko-KR" sz="1000" dirty="0"/>
              <a:t>) </a:t>
            </a:r>
            <a:r>
              <a:rPr lang="ko-KR" altLang="en-US" sz="1000" dirty="0"/>
              <a:t>가입 후 로그인 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882D83-9C3C-4456-BAF6-8A4F338DFA6B}"/>
              </a:ext>
            </a:extLst>
          </p:cNvPr>
          <p:cNvSpPr txBox="1"/>
          <p:nvPr/>
        </p:nvSpPr>
        <p:spPr>
          <a:xfrm>
            <a:off x="753964" y="2936624"/>
            <a:ext cx="2572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등수 외 별도의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행운상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추첨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(30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862AEC7-07F2-4597-B112-6EC30022D8E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6" t="44043" r="14059" b="26571"/>
          <a:stretch/>
        </p:blipFill>
        <p:spPr>
          <a:xfrm>
            <a:off x="3744277" y="3345445"/>
            <a:ext cx="1045714" cy="71979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16BBBB3B-9504-4584-97C9-798526A447C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>
            <a:off x="-69649" y="3163189"/>
            <a:ext cx="775619" cy="614217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3E698AC3-5D9A-46CF-BBCA-E2CCFBD2758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3158479">
            <a:off x="3990992" y="2103853"/>
            <a:ext cx="775619" cy="614217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FF3EF5B3-7CB5-4F47-8DA9-48DB4DF919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2" t="72209" r="68018" b="736"/>
          <a:stretch/>
        </p:blipFill>
        <p:spPr>
          <a:xfrm>
            <a:off x="0" y="5926295"/>
            <a:ext cx="652373" cy="5375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7A7C443-759E-4E84-80CA-1D4FB362A9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3899371" y="5789855"/>
            <a:ext cx="735526" cy="606014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59D72DE6-D8CD-4FDB-BF67-8429FB9B2F1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220621">
            <a:off x="3418172" y="6156514"/>
            <a:ext cx="527568" cy="417784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23F366E4-9440-477A-BA0E-201F2992DA6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3229309">
            <a:off x="596139" y="6126983"/>
            <a:ext cx="553223" cy="438101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A414AF72-5616-47CF-B220-46F16F9DA09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1676522" y="6104993"/>
            <a:ext cx="494417" cy="40736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981DFC8-1FC2-44A8-AAFC-F1C8BA852CB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3710549" y="1059965"/>
            <a:ext cx="743071" cy="612231"/>
          </a:xfrm>
          <a:prstGeom prst="rect">
            <a:avLst/>
          </a:prstGeom>
        </p:spPr>
      </p:pic>
      <p:pic>
        <p:nvPicPr>
          <p:cNvPr id="5" name="그림 4" descr="실내, 테이블, 컴퓨터, 앉아있는이(가) 표시된 사진&#10;&#10;자동 생성된 설명">
            <a:extLst>
              <a:ext uri="{FF2B5EF4-FFF2-40B4-BE49-F238E27FC236}">
                <a16:creationId xmlns:a16="http://schemas.microsoft.com/office/drawing/2014/main" id="{0FD7FEF2-9A59-48B9-980A-59FD39F4B2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81" y="3445994"/>
            <a:ext cx="4385673" cy="28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43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87937-7025-4458-914F-287909081B04}"/>
              </a:ext>
            </a:extLst>
          </p:cNvPr>
          <p:cNvSpPr txBox="1"/>
          <p:nvPr/>
        </p:nvSpPr>
        <p:spPr>
          <a:xfrm>
            <a:off x="1240504" y="854765"/>
            <a:ext cx="528670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ko-KR" altLang="en-US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당신의 목소리를 들려주세요</a:t>
            </a:r>
            <a:r>
              <a:rPr lang="en-US" altLang="ko-KR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!</a:t>
            </a:r>
            <a:endParaRPr lang="ko-KR" altLang="en-US" sz="3200" b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CF46C3-460B-43C3-AE95-AEF9CA41181A}"/>
              </a:ext>
            </a:extLst>
          </p:cNvPr>
          <p:cNvSpPr txBox="1"/>
          <p:nvPr/>
        </p:nvSpPr>
        <p:spPr>
          <a:xfrm>
            <a:off x="636104" y="1977887"/>
            <a:ext cx="6818581" cy="30777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Global Azure Virtual 2020</a:t>
            </a:r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는 여러분의 목소리를 기다립니다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가감 없는 목소리가 발표자 분에게 매우 큰 힘이 됩니다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앞으로 더 좋은 행사가 될 수 있도록 목소리를 내주세요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감사합니다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!</a:t>
            </a:r>
          </a:p>
          <a:p>
            <a:pPr algn="l"/>
            <a:endParaRPr lang="en-US" altLang="ko-KR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세션에 대한 목소리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:</a:t>
            </a:r>
          </a:p>
          <a:p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https://sv.krazure.com/session-a2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</a:t>
            </a:r>
          </a:p>
          <a:p>
            <a:pPr algn="l"/>
            <a:endParaRPr lang="en-US" altLang="ko-KR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파트너사 행사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:</a:t>
            </a:r>
          </a:p>
          <a:p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https://bit.ly/2RvJQzR</a:t>
            </a:r>
            <a:endParaRPr lang="en-US" altLang="ko-KR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02752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0">
        <p159:morph option="byObject"/>
      </p:transition>
    </mc:Choice>
    <mc:Fallback xmlns="">
      <p:transition spd="slow" advClick="0" advTm="1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3BAEA5-516C-E24C-85E6-D34286097125}"/>
              </a:ext>
            </a:extLst>
          </p:cNvPr>
          <p:cNvSpPr txBox="1"/>
          <p:nvPr/>
        </p:nvSpPr>
        <p:spPr>
          <a:xfrm>
            <a:off x="495272" y="744331"/>
            <a:ext cx="10753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6000"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en-KR" sz="2800" dirty="0"/>
              <a:t>❗</a:t>
            </a:r>
            <a:r>
              <a:rPr lang="en-US" sz="2800" dirty="0">
                <a:solidFill>
                  <a:srgbClr val="004D8D"/>
                </a:solidFill>
              </a:rPr>
              <a:t> Global Azure Virtual</a:t>
            </a:r>
            <a:r>
              <a:rPr lang="ko-KR" altLang="en-US" sz="2800" dirty="0">
                <a:solidFill>
                  <a:srgbClr val="004D8D"/>
                </a:solidFill>
              </a:rPr>
              <a:t> </a:t>
            </a:r>
            <a:r>
              <a:rPr lang="en-US" sz="2800" dirty="0">
                <a:solidFill>
                  <a:srgbClr val="004D8D"/>
                </a:solidFill>
              </a:rPr>
              <a:t>2020</a:t>
            </a:r>
            <a:r>
              <a:rPr lang="ko-KR" altLang="en-US" sz="2800" dirty="0">
                <a:solidFill>
                  <a:srgbClr val="004D8D"/>
                </a:solidFill>
              </a:rPr>
              <a:t> </a:t>
            </a:r>
            <a:r>
              <a:rPr lang="ko-KR" altLang="en-US" sz="2800" dirty="0"/>
              <a:t>행동 강령</a:t>
            </a:r>
            <a:r>
              <a:rPr lang="en-KR" sz="2800" dirty="0"/>
              <a:t>❗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D8940C-CFFE-9047-971F-C53440D03480}"/>
              </a:ext>
            </a:extLst>
          </p:cNvPr>
          <p:cNvSpPr/>
          <p:nvPr/>
        </p:nvSpPr>
        <p:spPr>
          <a:xfrm>
            <a:off x="507117" y="2413337"/>
            <a:ext cx="111777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 Global Azure Korea</a:t>
            </a:r>
            <a:r>
              <a:rPr lang="ko-KR" altLang="en-US" b="1" dirty="0">
                <a:latin typeface="Segoe UI Symbol" panose="020B0502040204020203" pitchFamily="34" charset="0"/>
              </a:rPr>
              <a:t>는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서로에 대한 존중을 바탕으로 타인에게 불쾌감을 줄 수 있는 성 정체성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성적 취향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장애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외모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민족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국적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인종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나이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정치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종교 등에 대한 발언은 금지합니다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  <a:p>
            <a:endParaRPr lang="en-US" altLang="ko-KR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행동강령은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Korea </a:t>
            </a:r>
            <a:r>
              <a:rPr lang="ko-KR" altLang="en-US" b="1" dirty="0">
                <a:latin typeface="Segoe UI Symbol" panose="020B0502040204020203" pitchFamily="34" charset="0"/>
              </a:rPr>
              <a:t>행사에 참여하는 모든 개인에게 해당하며 위반 시 퇴장 등의 제재를 받을 수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 </a:t>
            </a:r>
            <a:r>
              <a:rPr lang="ko-KR" altLang="en-US" b="1" dirty="0">
                <a:latin typeface="Segoe UI Symbol" panose="020B0502040204020203" pitchFamily="34" charset="0"/>
              </a:rPr>
              <a:t>행동강령 위반 사례에 대한 내용은 공개될 수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  <a:p>
            <a:endParaRPr lang="en-US" altLang="ko-KR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모두에게 즐겁고 유익한 이벤트가 될 수 있도록 </a:t>
            </a:r>
            <a:r>
              <a:rPr lang="ko-KR" altLang="en-US" b="1" dirty="0" err="1">
                <a:latin typeface="Segoe UI Symbol" panose="020B0502040204020203" pitchFamily="34" charset="0"/>
              </a:rPr>
              <a:t>배려있는</a:t>
            </a:r>
            <a:r>
              <a:rPr lang="ko-KR" altLang="en-US" b="1" dirty="0">
                <a:latin typeface="Segoe UI Symbol" panose="020B0502040204020203" pitchFamily="34" charset="0"/>
              </a:rPr>
              <a:t> 행동 부탁드립니다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80EF5-7A1E-CA4D-AE7D-7C2817019568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25EF69-FA04-AE4F-B9CB-83591035D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10" name="그림 6">
            <a:extLst>
              <a:ext uri="{FF2B5EF4-FFF2-40B4-BE49-F238E27FC236}">
                <a16:creationId xmlns:a16="http://schemas.microsoft.com/office/drawing/2014/main" id="{DDA690EE-2237-9F4B-882B-187635BDB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0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786D3F-D927-6F49-B3F9-6C8E22845DC3}"/>
              </a:ext>
            </a:extLst>
          </p:cNvPr>
          <p:cNvSpPr/>
          <p:nvPr/>
        </p:nvSpPr>
        <p:spPr>
          <a:xfrm>
            <a:off x="533385" y="5603746"/>
            <a:ext cx="74891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2"/>
              </a:rPr>
              <a:t>https://github.com/krazure/gab2020kr/projects/1</a:t>
            </a:r>
            <a:endParaRPr lang="en-KR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B955BA-6E1B-2D4C-B34A-8BAC63462972}"/>
              </a:ext>
            </a:extLst>
          </p:cNvPr>
          <p:cNvSpPr txBox="1"/>
          <p:nvPr/>
        </p:nvSpPr>
        <p:spPr>
          <a:xfrm>
            <a:off x="533385" y="5232232"/>
            <a:ext cx="10556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전체 세션 </a:t>
            </a:r>
            <a:r>
              <a:rPr lang="en-US" altLang="ko-KR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: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F02EA-AC47-324D-BB83-4A0B3567CAA4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EB399F-D4C5-7D4F-B671-12371F80F9E4}"/>
              </a:ext>
            </a:extLst>
          </p:cNvPr>
          <p:cNvSpPr/>
          <p:nvPr/>
        </p:nvSpPr>
        <p:spPr>
          <a:xfrm>
            <a:off x="533385" y="3211033"/>
            <a:ext cx="117212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1 : 13:00 ~ 13:50 :  Azure DevOps </a:t>
            </a:r>
            <a:r>
              <a:rPr lang="ko-KR" altLang="en-US" sz="1600" b="1" dirty="0">
                <a:latin typeface="Segoe UI Symbol" panose="020B0502040204020203" pitchFamily="34" charset="0"/>
              </a:rPr>
              <a:t>를 사용해서 아주 쉽고 재미나게 가상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머신에</a:t>
            </a:r>
            <a:r>
              <a:rPr lang="ko-KR" altLang="en-US" sz="1600" b="1" dirty="0">
                <a:latin typeface="Segoe UI Symbol" panose="020B0502040204020203" pitchFamily="34" charset="0"/>
              </a:rPr>
              <a:t> 코드를 배포해보기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 - </a:t>
            </a:r>
            <a:r>
              <a:rPr lang="ko-KR" altLang="en-US" sz="1600" b="1" dirty="0">
                <a:latin typeface="Segoe UI Symbol" panose="020B0502040204020203" pitchFamily="34" charset="0"/>
              </a:rPr>
              <a:t>주민규</a:t>
            </a: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 : 14:00 ~ 14:50 :  </a:t>
            </a:r>
            <a:r>
              <a:rPr lang="ko-KR" altLang="en-US" sz="1600" b="1" dirty="0">
                <a:latin typeface="Segoe UI Symbol" panose="020B0502040204020203" pitchFamily="34" charset="0"/>
              </a:rPr>
              <a:t>새로운 퀘스트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 </a:t>
            </a:r>
            <a:r>
              <a:rPr lang="ko-KR" altLang="en-US" sz="1600" b="1" dirty="0">
                <a:latin typeface="Segoe UI Symbol" panose="020B0502040204020203" pitchFamily="34" charset="0"/>
              </a:rPr>
              <a:t>게임 서버 개발자를 위한 윈도 컨테이너 입문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- </a:t>
            </a:r>
            <a:r>
              <a:rPr lang="ko-KR" altLang="en-US" sz="1600" b="1" dirty="0">
                <a:latin typeface="Segoe UI Symbol" panose="020B0502040204020203" pitchFamily="34" charset="0"/>
              </a:rPr>
              <a:t>남정현</a:t>
            </a: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3 : 15:00 ~ 15:50 :  Azure DevOps</a:t>
            </a:r>
            <a:r>
              <a:rPr lang="ko-KR" altLang="en-US" sz="1600" b="1" dirty="0">
                <a:latin typeface="Segoe UI Symbol" panose="020B0502040204020203" pitchFamily="34" charset="0"/>
              </a:rPr>
              <a:t>와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Rancher</a:t>
            </a:r>
            <a:r>
              <a:rPr lang="ko-KR" altLang="en-US" sz="1600" b="1" dirty="0">
                <a:latin typeface="Segoe UI Symbol" panose="020B0502040204020203" pitchFamily="34" charset="0"/>
              </a:rPr>
              <a:t>를 활용한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AKS </a:t>
            </a:r>
            <a:r>
              <a:rPr lang="ko-KR" altLang="en-US" sz="1600" b="1" dirty="0">
                <a:latin typeface="Segoe UI Symbol" panose="020B0502040204020203" pitchFamily="34" charset="0"/>
              </a:rPr>
              <a:t>애플리케이션 배포 및 모니터링 맛보기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- </a:t>
            </a:r>
            <a:r>
              <a:rPr lang="ko-KR" altLang="en-US" sz="1600" b="1" dirty="0">
                <a:latin typeface="Segoe UI Symbol" panose="020B0502040204020203" pitchFamily="34" charset="0"/>
              </a:rPr>
              <a:t>김영대</a:t>
            </a: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4 : 16:00 ~ 16:50 : 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쿠버네티스에서</a:t>
            </a:r>
            <a:r>
              <a:rPr lang="ko-KR" altLang="en-US" sz="1600" b="1" dirty="0">
                <a:latin typeface="Segoe UI Symbol" panose="020B0502040204020203" pitchFamily="34" charset="0"/>
              </a:rPr>
              <a:t> 돌리는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IIS</a:t>
            </a:r>
            <a:r>
              <a:rPr lang="ko-KR" altLang="en-US" sz="1600" b="1" dirty="0">
                <a:latin typeface="Segoe UI Symbol" panose="020B0502040204020203" pitchFamily="34" charset="0"/>
              </a:rPr>
              <a:t>와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ASP.NET </a:t>
            </a:r>
            <a:r>
              <a:rPr lang="ko-KR" altLang="en-US" sz="1600" b="1" dirty="0">
                <a:latin typeface="Segoe UI Symbol" panose="020B0502040204020203" pitchFamily="34" charset="0"/>
              </a:rPr>
              <a:t>체험해보기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- </a:t>
            </a:r>
            <a:r>
              <a:rPr lang="ko-KR" altLang="en-US" sz="1600" b="1" dirty="0">
                <a:latin typeface="Segoe UI Symbol" panose="020B0502040204020203" pitchFamily="34" charset="0"/>
              </a:rPr>
              <a:t>남정현</a:t>
            </a: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5 : 17:00 ~ 17:50 :  AKS(Azure Kubernetes Services)</a:t>
            </a:r>
            <a:r>
              <a:rPr lang="ko-KR" altLang="en-US" sz="1600" b="1" dirty="0">
                <a:latin typeface="Segoe UI Symbol" panose="020B0502040204020203" pitchFamily="34" charset="0"/>
              </a:rPr>
              <a:t>에서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Kafka </a:t>
            </a:r>
            <a:r>
              <a:rPr lang="ko-KR" altLang="en-US" sz="1600" b="1" dirty="0">
                <a:latin typeface="Segoe UI Symbol" panose="020B0502040204020203" pitchFamily="34" charset="0"/>
              </a:rPr>
              <a:t>설치하기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- </a:t>
            </a:r>
            <a:r>
              <a:rPr lang="ko-KR" altLang="en-US" sz="1600" b="1" dirty="0">
                <a:latin typeface="Segoe UI Symbol" panose="020B0502040204020203" pitchFamily="34" charset="0"/>
              </a:rPr>
              <a:t>이동진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630B04-3373-F045-AE3D-8270BDCE118F}"/>
              </a:ext>
            </a:extLst>
          </p:cNvPr>
          <p:cNvSpPr txBox="1"/>
          <p:nvPr/>
        </p:nvSpPr>
        <p:spPr>
          <a:xfrm>
            <a:off x="533385" y="1801330"/>
            <a:ext cx="1834798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altLang="ko-KR" sz="2000" dirty="0">
                <a:solidFill>
                  <a:srgbClr val="FFFF00"/>
                </a:solidFill>
              </a:rPr>
              <a:t>A: DevOps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D82FAE-FB2B-8B41-A370-0BA9CF165CAE}"/>
              </a:ext>
            </a:extLst>
          </p:cNvPr>
          <p:cNvSpPr txBox="1"/>
          <p:nvPr/>
        </p:nvSpPr>
        <p:spPr>
          <a:xfrm>
            <a:off x="470764" y="2300911"/>
            <a:ext cx="105568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트랙 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 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시간표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844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A picture containing clock&#10;&#10;Description automatically generated">
            <a:extLst>
              <a:ext uri="{FF2B5EF4-FFF2-40B4-BE49-F238E27FC236}">
                <a16:creationId xmlns:a16="http://schemas.microsoft.com/office/drawing/2014/main" id="{EF49934A-4D41-D647-AB35-63DE40F22E0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7B6BD13-49AA-184B-8920-E3792EC50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91" y="1060106"/>
            <a:ext cx="6289200" cy="2462213"/>
          </a:xfrm>
        </p:spPr>
        <p:txBody>
          <a:bodyPr/>
          <a:lstStyle/>
          <a:p>
            <a:r>
              <a:rPr lang="en-AU" dirty="0"/>
              <a:t>Azure DevOps</a:t>
            </a:r>
            <a:r>
              <a:rPr lang="ko-KR" altLang="en-US" dirty="0"/>
              <a:t>와</a:t>
            </a:r>
            <a:br>
              <a:rPr lang="en-US" altLang="ko-KR" dirty="0"/>
            </a:br>
            <a:r>
              <a:rPr lang="en-AU" dirty="0"/>
              <a:t>Rancher</a:t>
            </a:r>
            <a:r>
              <a:rPr lang="ko-KR" altLang="en-US" dirty="0" err="1"/>
              <a:t>를</a:t>
            </a:r>
            <a:r>
              <a:rPr lang="ko-KR" altLang="en-US" dirty="0"/>
              <a:t> 활용한</a:t>
            </a:r>
            <a:br>
              <a:rPr lang="en-US" altLang="ko-KR" dirty="0"/>
            </a:br>
            <a:r>
              <a:rPr lang="en-AU" dirty="0"/>
              <a:t>AKS </a:t>
            </a:r>
            <a:r>
              <a:rPr lang="ko-KR" altLang="en-US" dirty="0"/>
              <a:t>애플리케이션</a:t>
            </a:r>
            <a:br>
              <a:rPr lang="en-US" altLang="ko-KR" dirty="0"/>
            </a:br>
            <a:r>
              <a:rPr lang="ko-KR" altLang="en-US" dirty="0"/>
              <a:t>배포 및 모니터링 맛보기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09370-40AA-4844-8214-5760AF20E3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/>
              <a:t>슬기로운 </a:t>
            </a:r>
            <a:r>
              <a:rPr lang="en-US" altLang="ko-KR" dirty="0"/>
              <a:t>Azure </a:t>
            </a:r>
            <a:r>
              <a:rPr lang="ko-KR" altLang="en-US" dirty="0"/>
              <a:t>생활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D5ADAAE-7DD4-904C-8DC1-0AF00A4106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김영대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FC2D75C-C55B-E34A-B7F8-5FDA38E2CB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4</a:t>
            </a:r>
            <a:r>
              <a:rPr lang="ko-KR" altLang="en-US" dirty="0"/>
              <a:t>월 </a:t>
            </a:r>
            <a:r>
              <a:rPr lang="en-US" altLang="ko-KR" dirty="0"/>
              <a:t>25</a:t>
            </a:r>
            <a:r>
              <a:rPr lang="ko-KR" altLang="en-US" dirty="0"/>
              <a:t>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15:00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9AAAEB9-8B5F-EB42-86DA-463E12271C1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bit.ly</a:t>
            </a:r>
            <a:r>
              <a:rPr lang="en-US" dirty="0"/>
              <a:t>/gav2020kr-devops</a:t>
            </a:r>
          </a:p>
        </p:txBody>
      </p:sp>
      <p:pic>
        <p:nvPicPr>
          <p:cNvPr id="5" name="Picture Placeholder 4" descr="A person standing in front of a window&#10;&#10;Description automatically generated">
            <a:extLst>
              <a:ext uri="{FF2B5EF4-FFF2-40B4-BE49-F238E27FC236}">
                <a16:creationId xmlns:a16="http://schemas.microsoft.com/office/drawing/2014/main" id="{44073426-9C0F-3240-AED3-7B813917F65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5762" b="57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629726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AC878E-688A-B54B-B11E-0EA361EAD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2942323"/>
            <a:ext cx="3517119" cy="9672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E69A9-61D4-C84C-9B95-9FC593C10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3085458"/>
            <a:ext cx="3537345" cy="680938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089B24B2-68C1-B143-9256-04A8DCA0783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162336" y="3048139"/>
            <a:ext cx="3517120" cy="7555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440926" y="5859938"/>
            <a:ext cx="11310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는 </a:t>
            </a:r>
            <a:r>
              <a:rPr lang="ko-KR" altLang="en-US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클라우드메이트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ko-KR" altLang="en-US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클라우드젠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마이크로소프트의 후원을 받아 진행되고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r>
              <a:rPr lang="ko-KR" altLang="en-US" b="1" dirty="0">
                <a:latin typeface="Segoe UI Symbol" panose="020B0502040204020203" pitchFamily="34" charset="0"/>
              </a:rPr>
              <a:t> 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615099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5AA9D1C-366B-A347-BDD5-20D68CAEA9D8}"/>
              </a:ext>
            </a:extLst>
          </p:cNvPr>
          <p:cNvSpPr/>
          <p:nvPr/>
        </p:nvSpPr>
        <p:spPr>
          <a:xfrm>
            <a:off x="456502" y="457200"/>
            <a:ext cx="11308215" cy="54027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1389102" y="6096860"/>
            <a:ext cx="9413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는 커뮤니티 주관 행사로 위의 여러 커뮤니티와 함께 진행됩니다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endParaRPr lang="en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37248A-255A-4E88-B786-86B670D46602}"/>
              </a:ext>
            </a:extLst>
          </p:cNvPr>
          <p:cNvSpPr txBox="1"/>
          <p:nvPr/>
        </p:nvSpPr>
        <p:spPr>
          <a:xfrm>
            <a:off x="799390" y="2114797"/>
            <a:ext cx="221586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ko-KR" altLang="en-US" dirty="0"/>
              <a:t>슬기로운 </a:t>
            </a:r>
            <a:r>
              <a:rPr lang="en-US" altLang="ko-KR" dirty="0"/>
              <a:t>Azure</a:t>
            </a:r>
            <a:r>
              <a:rPr lang="ko-KR" altLang="en-US" dirty="0"/>
              <a:t>생활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FFC9837-C7BD-4F1A-A486-7C81094FFFE7}"/>
              </a:ext>
            </a:extLst>
          </p:cNvPr>
          <p:cNvGrpSpPr/>
          <p:nvPr/>
        </p:nvGrpSpPr>
        <p:grpSpPr>
          <a:xfrm>
            <a:off x="8937937" y="946646"/>
            <a:ext cx="2549097" cy="1408251"/>
            <a:chOff x="5879054" y="628729"/>
            <a:chExt cx="5209332" cy="2572872"/>
          </a:xfrm>
        </p:grpSpPr>
        <p:pic>
          <p:nvPicPr>
            <p:cNvPr id="3" name="그림 2" descr="표지판, 빨간색, 중지, 그리기이(가) 표시된 사진&#10;&#10;자동 생성된 설명">
              <a:extLst>
                <a:ext uri="{FF2B5EF4-FFF2-40B4-BE49-F238E27FC236}">
                  <a16:creationId xmlns:a16="http://schemas.microsoft.com/office/drawing/2014/main" id="{CD862BF0-14F8-4E1C-ADEC-53675EF00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9054" y="628729"/>
              <a:ext cx="2584764" cy="257287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0B77F51-7BF5-4B1A-9DDA-2FCDCCBC6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65165" y="628730"/>
              <a:ext cx="2623221" cy="2572871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E3FAEEE-D53A-4458-844A-E09EAE01B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193" y="845646"/>
            <a:ext cx="1408251" cy="14082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6E63697-4E2D-4C1C-A5CD-E2AB97859F4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054504" y="4586983"/>
            <a:ext cx="2433600" cy="943200"/>
          </a:xfrm>
          <a:prstGeom prst="rect">
            <a:avLst/>
          </a:prstGeom>
        </p:spPr>
      </p:pic>
      <p:pic>
        <p:nvPicPr>
          <p:cNvPr id="23" name="그림 22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97D12B3C-89A6-4EED-9E09-677B66FBD4E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42124" y="4586983"/>
            <a:ext cx="2433600" cy="9432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E378153-8D96-4CC3-B286-DA92E8E95C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149" r="16791"/>
          <a:stretch/>
        </p:blipFill>
        <p:spPr>
          <a:xfrm>
            <a:off x="3142900" y="711556"/>
            <a:ext cx="2248452" cy="1676431"/>
          </a:xfrm>
          <a:prstGeom prst="rect">
            <a:avLst/>
          </a:prstGeom>
        </p:spPr>
      </p:pic>
      <p:pic>
        <p:nvPicPr>
          <p:cNvPr id="29" name="그림 28" descr="사진, 앉아있는이(가) 표시된 사진&#10;&#10;자동 생성된 설명">
            <a:extLst>
              <a:ext uri="{FF2B5EF4-FFF2-40B4-BE49-F238E27FC236}">
                <a16:creationId xmlns:a16="http://schemas.microsoft.com/office/drawing/2014/main" id="{D2B4745A-DF65-4ECD-8516-DE8D422A79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017" y="946646"/>
            <a:ext cx="2240353" cy="12062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49C4ED3-49F9-E346-99E5-01F8DDA38CE5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15838" r="16968"/>
          <a:stretch/>
        </p:blipFill>
        <p:spPr>
          <a:xfrm>
            <a:off x="3548881" y="4586983"/>
            <a:ext cx="2433600" cy="9432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28E847D-3A69-5348-8433-327FDC2B36CF}"/>
              </a:ext>
            </a:extLst>
          </p:cNvPr>
          <p:cNvGrpSpPr/>
          <p:nvPr/>
        </p:nvGrpSpPr>
        <p:grpSpPr>
          <a:xfrm>
            <a:off x="2326009" y="2905093"/>
            <a:ext cx="1633781" cy="1255477"/>
            <a:chOff x="5384605" y="1198309"/>
            <a:chExt cx="1633781" cy="125547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84368B-EA1E-4C83-9C19-2B7365D1F2AE}"/>
                </a:ext>
              </a:extLst>
            </p:cNvPr>
            <p:cNvSpPr txBox="1"/>
            <p:nvPr/>
          </p:nvSpPr>
          <p:spPr>
            <a:xfrm>
              <a:off x="5384605" y="2084454"/>
              <a:ext cx="16337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영욱 스튜디오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809B31E-7FF9-6F4B-94E4-71E51E8BB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18337" y="1198309"/>
              <a:ext cx="825430" cy="82543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0CE3BFA-765C-E74C-8E43-8FAD39F3018B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6347747" y="4586983"/>
            <a:ext cx="2433600" cy="9432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A5F28F0-692D-7946-B8CF-EE965F9F4F6E}"/>
              </a:ext>
            </a:extLst>
          </p:cNvPr>
          <p:cNvGrpSpPr/>
          <p:nvPr/>
        </p:nvGrpSpPr>
        <p:grpSpPr>
          <a:xfrm>
            <a:off x="9056940" y="2854879"/>
            <a:ext cx="2549096" cy="1305691"/>
            <a:chOff x="9089015" y="2476965"/>
            <a:chExt cx="2549096" cy="130569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ADB0D4D-7BA5-4044-B2D6-F252F008D761}"/>
                </a:ext>
              </a:extLst>
            </p:cNvPr>
            <p:cNvSpPr txBox="1"/>
            <p:nvPr/>
          </p:nvSpPr>
          <p:spPr>
            <a:xfrm>
              <a:off x="9089015" y="3413324"/>
              <a:ext cx="25490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en-US" altLang="ko-KR" dirty="0"/>
                <a:t>Kafka </a:t>
              </a:r>
              <a:r>
                <a:rPr lang="ko-KR" altLang="en-US" dirty="0"/>
                <a:t>한국 사용자 모임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D2A12D-9984-514D-AA24-8B4737EF7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301985" y="2476965"/>
              <a:ext cx="1920258" cy="960129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B8963B-B710-0448-A808-2B6D43551047}"/>
              </a:ext>
            </a:extLst>
          </p:cNvPr>
          <p:cNvGrpSpPr/>
          <p:nvPr/>
        </p:nvGrpSpPr>
        <p:grpSpPr>
          <a:xfrm>
            <a:off x="7310193" y="2880127"/>
            <a:ext cx="1199816" cy="1280443"/>
            <a:chOff x="7422737" y="2599303"/>
            <a:chExt cx="1199816" cy="128044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649BC83-86CC-4AB6-B3EE-C59D4AB60487}"/>
                </a:ext>
              </a:extLst>
            </p:cNvPr>
            <p:cNvSpPr txBox="1"/>
            <p:nvPr/>
          </p:nvSpPr>
          <p:spPr>
            <a:xfrm>
              <a:off x="7422737" y="3510414"/>
              <a:ext cx="11998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en-US" altLang="ko-KR" dirty="0"/>
                <a:t>AI</a:t>
              </a:r>
              <a:r>
                <a:rPr lang="ko-KR" altLang="en-US" dirty="0"/>
                <a:t> </a:t>
              </a:r>
              <a:r>
                <a:rPr lang="en-US" altLang="ko-KR" dirty="0"/>
                <a:t>Factory</a:t>
              </a:r>
              <a:endParaRPr lang="ko-KR" alt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65BC953-C246-284E-A8BE-2521F03AC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10520" y="2599303"/>
              <a:ext cx="960129" cy="960129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F88ACE5-98AB-2E49-8AE4-75A615279439}"/>
              </a:ext>
            </a:extLst>
          </p:cNvPr>
          <p:cNvGrpSpPr/>
          <p:nvPr/>
        </p:nvGrpSpPr>
        <p:grpSpPr>
          <a:xfrm>
            <a:off x="4279652" y="2859038"/>
            <a:ext cx="2492990" cy="1301532"/>
            <a:chOff x="4392196" y="2682855"/>
            <a:chExt cx="2492990" cy="13015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BF3CFF6-367A-4B61-B705-42D743FE912B}"/>
                </a:ext>
              </a:extLst>
            </p:cNvPr>
            <p:cNvSpPr txBox="1"/>
            <p:nvPr/>
          </p:nvSpPr>
          <p:spPr>
            <a:xfrm>
              <a:off x="4392196" y="3615055"/>
              <a:ext cx="24929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한국우분투사용자그룹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B8F0D2-7FE7-2647-AF8A-BC02ED762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23831" y="2682855"/>
              <a:ext cx="960129" cy="960129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8A2AD8C-DD72-4545-A529-8FC58E9FE5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62674" y="1043679"/>
            <a:ext cx="1048191" cy="104819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F4464C24-796C-8C40-BFE7-172FBEFF7EB7}"/>
              </a:ext>
            </a:extLst>
          </p:cNvPr>
          <p:cNvGrpSpPr/>
          <p:nvPr/>
        </p:nvGrpSpPr>
        <p:grpSpPr>
          <a:xfrm>
            <a:off x="776744" y="2992861"/>
            <a:ext cx="1218000" cy="1167709"/>
            <a:chOff x="889288" y="2717737"/>
            <a:chExt cx="1218000" cy="116770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BC8433B-690E-7F48-894D-B84572580229}"/>
                </a:ext>
              </a:extLst>
            </p:cNvPr>
            <p:cNvSpPr txBox="1"/>
            <p:nvPr/>
          </p:nvSpPr>
          <p:spPr>
            <a:xfrm>
              <a:off x="954709" y="3516114"/>
              <a:ext cx="10871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광화문</a:t>
              </a:r>
              <a:r>
                <a:rPr lang="en-US" altLang="ko-KR" dirty="0"/>
                <a:t>AI</a:t>
              </a:r>
              <a:endParaRPr lang="ko-KR" altLang="en-US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F6AB6DB-0C26-B946-AA64-FC33C9625AB9}"/>
                </a:ext>
              </a:extLst>
            </p:cNvPr>
            <p:cNvGrpSpPr/>
            <p:nvPr/>
          </p:nvGrpSpPr>
          <p:grpSpPr>
            <a:xfrm>
              <a:off x="889288" y="2717737"/>
              <a:ext cx="1218000" cy="714997"/>
              <a:chOff x="889288" y="2717737"/>
              <a:chExt cx="1218000" cy="714997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724844EA-29FF-4640-8991-5475003F2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89288" y="2747609"/>
                <a:ext cx="1218000" cy="685125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54E3B13-9D8A-DC4A-92B4-06BE0BA841C0}"/>
                  </a:ext>
                </a:extLst>
              </p:cNvPr>
              <p:cNvSpPr txBox="1"/>
              <p:nvPr/>
            </p:nvSpPr>
            <p:spPr>
              <a:xfrm>
                <a:off x="1066574" y="2717737"/>
                <a:ext cx="10268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KR" sz="1400" b="1" dirty="0">
                    <a:solidFill>
                      <a:srgbClr val="FFFF00"/>
                    </a:solidFill>
                  </a:rPr>
                  <a:t>GwangAI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5362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447486" y="4686574"/>
            <a:ext cx="7239482" cy="2369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만나고 싶은 </a:t>
            </a:r>
            <a:r>
              <a:rPr lang="en-US" altLang="ko-KR" sz="2800" b="1" dirty="0">
                <a:latin typeface="Segoe UI Symbol" panose="020B0502040204020203" pitchFamily="34" charset="0"/>
              </a:rPr>
              <a:t>Speaker</a:t>
            </a:r>
            <a:endParaRPr lang="en-US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질문하고 싶은 내용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알고 싶은 커뮤니티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커리어 고민</a:t>
            </a:r>
            <a:r>
              <a:rPr lang="en-US" altLang="ko-KR" sz="2800" b="1" dirty="0">
                <a:latin typeface="Segoe UI Symbol" panose="020B0502040204020203" pitchFamily="34" charset="0"/>
              </a:rPr>
              <a:t>, </a:t>
            </a:r>
            <a:r>
              <a:rPr lang="ko-KR" altLang="en-US" sz="2800" b="1" dirty="0">
                <a:latin typeface="Segoe UI Symbol" panose="020B0502040204020203" pitchFamily="34" charset="0"/>
              </a:rPr>
              <a:t>진로 고민</a:t>
            </a:r>
            <a:r>
              <a:rPr lang="en-US" altLang="ko-KR" sz="2800" b="1" dirty="0">
                <a:latin typeface="Segoe UI Symbol" panose="020B0502040204020203" pitchFamily="34" charset="0"/>
              </a:rPr>
              <a:t>, </a:t>
            </a:r>
            <a:r>
              <a:rPr lang="ko-KR" altLang="en-US" sz="2800" b="1" dirty="0">
                <a:latin typeface="Segoe UI Symbol" panose="020B0502040204020203" pitchFamily="34" charset="0"/>
              </a:rPr>
              <a:t>연애</a:t>
            </a:r>
            <a:r>
              <a:rPr lang="en-US" altLang="ko-KR" sz="2800" b="1" dirty="0">
                <a:latin typeface="Segoe UI Symbol" panose="020B0502040204020203" pitchFamily="34" charset="0"/>
              </a:rPr>
              <a:t>(?)</a:t>
            </a:r>
            <a:r>
              <a:rPr lang="ko-KR" altLang="en-US" sz="2800" b="1" dirty="0">
                <a:latin typeface="Segoe UI Symbol" panose="020B0502040204020203" pitchFamily="34" charset="0"/>
              </a:rPr>
              <a:t> 고민도</a:t>
            </a:r>
            <a:r>
              <a:rPr lang="en-US" altLang="ko-KR" sz="2800" b="1" dirty="0">
                <a:latin typeface="Segoe UI Symbol" panose="020B0502040204020203" pitchFamily="34" charset="0"/>
              </a:rPr>
              <a:t>… </a:t>
            </a:r>
            <a:r>
              <a:rPr lang="en-US" altLang="ko-KR" sz="2800" b="1" dirty="0">
                <a:latin typeface="Segoe UI Symbol" panose="020B0502040204020203" pitchFamily="34" charset="0"/>
                <a:sym typeface="Wingdings" panose="05000000000000000000" pitchFamily="2" charset="2"/>
              </a:rPr>
              <a:t>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8CBB02F-5103-4B1C-BA7A-AEEA037FD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0" y="260509"/>
            <a:ext cx="5269273" cy="23683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71A23DC-A101-459C-949B-C1FEF013EA22}"/>
              </a:ext>
            </a:extLst>
          </p:cNvPr>
          <p:cNvSpPr txBox="1"/>
          <p:nvPr/>
        </p:nvSpPr>
        <p:spPr>
          <a:xfrm>
            <a:off x="5812971" y="440154"/>
            <a:ext cx="6253842" cy="1015663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Community Zone</a:t>
            </a:r>
            <a:endParaRPr lang="en-US" sz="6000" b="1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B890F2-68D6-46EC-9108-698F14AC0457}"/>
              </a:ext>
            </a:extLst>
          </p:cNvPr>
          <p:cNvSpPr txBox="1"/>
          <p:nvPr/>
        </p:nvSpPr>
        <p:spPr>
          <a:xfrm>
            <a:off x="447484" y="2879309"/>
            <a:ext cx="9883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스피커</a:t>
            </a:r>
            <a:r>
              <a:rPr lang="en-US" altLang="ko-KR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커뮤니티 리더를 만나는 곳</a:t>
            </a:r>
            <a:endParaRPr lang="en-US" sz="4000" b="1" dirty="0">
              <a:solidFill>
                <a:schemeClr val="accent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AF00A3-6E04-4136-AA8A-98F6E6F3590E}"/>
              </a:ext>
            </a:extLst>
          </p:cNvPr>
          <p:cNvSpPr txBox="1"/>
          <p:nvPr/>
        </p:nvSpPr>
        <p:spPr>
          <a:xfrm>
            <a:off x="447485" y="3935538"/>
            <a:ext cx="9883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채팅창에 남겨주세요</a:t>
            </a:r>
            <a:endParaRPr lang="en-US" sz="2800" b="1" u="sng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0D0F1DC-C880-42E1-9F9F-239E63525294}"/>
              </a:ext>
            </a:extLst>
          </p:cNvPr>
          <p:cNvSpPr/>
          <p:nvPr/>
        </p:nvSpPr>
        <p:spPr>
          <a:xfrm>
            <a:off x="5959928" y="1595264"/>
            <a:ext cx="62538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u="sng" dirty="0">
                <a:solidFill>
                  <a:srgbClr val="0000FF"/>
                </a:solidFill>
                <a:latin typeface="Arial" panose="020B0604020202020204" pitchFamily="34" charset="0"/>
                <a:ea typeface="굴림" panose="020B0600000101010101" pitchFamily="50" charset="-127"/>
                <a:hlinkClick r:id="rId3"/>
              </a:rPr>
              <a:t>조인</a:t>
            </a:r>
            <a:r>
              <a:rPr lang="en-US" altLang="ko-KR" sz="2000" u="sng" dirty="0">
                <a:solidFill>
                  <a:srgbClr val="0000FF"/>
                </a:solidFill>
                <a:latin typeface="Arial" panose="020B0604020202020204" pitchFamily="34" charset="0"/>
                <a:ea typeface="굴림" panose="020B0600000101010101" pitchFamily="50" charset="-127"/>
                <a:hlinkClick r:id="rId3"/>
              </a:rPr>
              <a:t>: https://bit.ly/gav2020kr-community-zone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07743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F6C22EAE-2DF6-48B2-B437-4A1E7E6ACB6E}"/>
              </a:ext>
            </a:extLst>
          </p:cNvPr>
          <p:cNvSpPr/>
          <p:nvPr/>
        </p:nvSpPr>
        <p:spPr>
          <a:xfrm>
            <a:off x="479631" y="2646894"/>
            <a:ext cx="6317984" cy="15642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FDDF075-B527-4E78-AACA-D226B15E5001}"/>
              </a:ext>
            </a:extLst>
          </p:cNvPr>
          <p:cNvSpPr/>
          <p:nvPr/>
        </p:nvSpPr>
        <p:spPr>
          <a:xfrm>
            <a:off x="7442558" y="8389"/>
            <a:ext cx="4749442" cy="6858000"/>
          </a:xfrm>
          <a:prstGeom prst="rect">
            <a:avLst/>
          </a:prstGeom>
          <a:solidFill>
            <a:srgbClr val="196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EA4449F-5309-4A06-BD53-9CCC1F9B52A8}"/>
              </a:ext>
            </a:extLst>
          </p:cNvPr>
          <p:cNvSpPr txBox="1"/>
          <p:nvPr/>
        </p:nvSpPr>
        <p:spPr>
          <a:xfrm>
            <a:off x="419968" y="758502"/>
            <a:ext cx="7186431" cy="721356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604020202020204" pitchFamily="34" charset="0"/>
                <a:cs typeface="Aharoni" panose="02010803020104030203" pitchFamily="2" charset="-79"/>
              </a:rPr>
              <a:t>Learn,</a:t>
            </a:r>
            <a:r>
              <a:rPr lang="en-US" altLang="ko-KR" sz="44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604020202020204" pitchFamily="34" charset="0"/>
                <a:cs typeface="Aharoni" panose="02010803020104030203" pitchFamily="2" charset="-79"/>
              </a:rPr>
              <a:t> Azure Challenge!</a:t>
            </a:r>
            <a:endParaRPr lang="ko-KR" altLang="en-US" sz="4400" dirty="0">
              <a:solidFill>
                <a:schemeClr val="tx1">
                  <a:lumMod val="95000"/>
                  <a:lumOff val="5000"/>
                </a:schemeClr>
              </a:solidFill>
              <a:latin typeface="Source Sans Pro Black" panose="020B06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2FD4-B599-4E0D-9E65-02FDC9A1FDD3}"/>
              </a:ext>
            </a:extLst>
          </p:cNvPr>
          <p:cNvSpPr txBox="1"/>
          <p:nvPr/>
        </p:nvSpPr>
        <p:spPr>
          <a:xfrm>
            <a:off x="569287" y="2763543"/>
            <a:ext cx="6108349" cy="156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Micrsoft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Learn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Microsoft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제공하는 서비스에 대하여 학습할 수 있는 사이트 입니다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en-US" altLang="ko-KR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Azure</a:t>
            </a:r>
            <a:r>
              <a:rPr lang="ko-KR" altLang="en-US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관련된 학습을 완료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하고 </a:t>
            </a:r>
            <a:r>
              <a:rPr lang="ko-KR" altLang="en-US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정보를 전달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 주시면 자동으로 랭킹사이트에서 본인의 순위가 표시되며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종료일을 기준으로 획득한 순위에 따라 푸짐한 경품을 드립니다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>
              <a:lnSpc>
                <a:spcPts val="2300"/>
              </a:lnSpc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상위 순위 이외에도 추첨을 통해 선물을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드리오니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많은 참여 부탁드립니다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F91DEE-40CC-44D9-BDA8-896645A0753E}"/>
              </a:ext>
            </a:extLst>
          </p:cNvPr>
          <p:cNvSpPr txBox="1"/>
          <p:nvPr/>
        </p:nvSpPr>
        <p:spPr>
          <a:xfrm>
            <a:off x="454472" y="1505018"/>
            <a:ext cx="6914053" cy="1314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Microsoft Learn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사이트에서 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Azure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모듈을 학습하세요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 </a:t>
            </a:r>
          </a:p>
          <a:p>
            <a:pPr>
              <a:lnSpc>
                <a:spcPts val="3300"/>
              </a:lnSpc>
            </a:pPr>
            <a:r>
              <a:rPr lang="ko-KR" altLang="en-US" sz="1600" b="1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랭킹 순위에 따라 푸짐한 선물을 드립니다</a:t>
            </a:r>
            <a:r>
              <a:rPr lang="en-US" altLang="ko-KR" sz="1600" b="1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FE61CEAA-F090-4264-A36A-4033A416BEDF}"/>
              </a:ext>
            </a:extLst>
          </p:cNvPr>
          <p:cNvSpPr/>
          <p:nvPr/>
        </p:nvSpPr>
        <p:spPr>
          <a:xfrm>
            <a:off x="528373" y="4478524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기간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4B2A21B7-CC53-452D-A1C6-422316E65D80}"/>
              </a:ext>
            </a:extLst>
          </p:cNvPr>
          <p:cNvSpPr/>
          <p:nvPr/>
        </p:nvSpPr>
        <p:spPr>
          <a:xfrm>
            <a:off x="528373" y="4974873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선물 증정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66945EA-CE46-4000-A3A4-FBA22031210C}"/>
              </a:ext>
            </a:extLst>
          </p:cNvPr>
          <p:cNvSpPr txBox="1"/>
          <p:nvPr/>
        </p:nvSpPr>
        <p:spPr>
          <a:xfrm>
            <a:off x="1649132" y="4511384"/>
            <a:ext cx="3447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29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 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(50 days)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8295A5-308F-4B5C-81B4-509F8CC92C99}"/>
              </a:ext>
            </a:extLst>
          </p:cNvPr>
          <p:cNvSpPr txBox="1"/>
          <p:nvPr/>
        </p:nvSpPr>
        <p:spPr>
          <a:xfrm>
            <a:off x="1649132" y="5021682"/>
            <a:ext cx="4334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25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오프라인 행사 어려울 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주소지로 배송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DD696D2-3940-4676-BB32-7681A8DA688A}"/>
              </a:ext>
            </a:extLst>
          </p:cNvPr>
          <p:cNvSpPr/>
          <p:nvPr/>
        </p:nvSpPr>
        <p:spPr>
          <a:xfrm>
            <a:off x="528373" y="5469630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참여 방식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4CC667A-6509-4B32-8E8B-62E331F6FE5D}"/>
              </a:ext>
            </a:extLst>
          </p:cNvPr>
          <p:cNvSpPr txBox="1"/>
          <p:nvPr/>
        </p:nvSpPr>
        <p:spPr>
          <a:xfrm>
            <a:off x="1649132" y="5516439"/>
            <a:ext cx="4446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랭킹사이트 참여 방식을 다음 페이지에서 설명해 드립니다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41286D8-0FF8-48A4-96D0-7821B77C24CC}"/>
              </a:ext>
            </a:extLst>
          </p:cNvPr>
          <p:cNvGrpSpPr/>
          <p:nvPr/>
        </p:nvGrpSpPr>
        <p:grpSpPr>
          <a:xfrm>
            <a:off x="8259657" y="868458"/>
            <a:ext cx="3929234" cy="3239336"/>
            <a:chOff x="7560031" y="3819927"/>
            <a:chExt cx="2530548" cy="2086232"/>
          </a:xfrm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D8C88A2A-C805-46D5-8A2B-5696A92EA1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342" r="73403" b="6490"/>
            <a:stretch/>
          </p:blipFill>
          <p:spPr>
            <a:xfrm>
              <a:off x="7560031" y="3819927"/>
              <a:ext cx="2530548" cy="2086232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1C29FEE0-A3A0-414D-9258-7CB0F1DCA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0" r="15756"/>
            <a:stretch/>
          </p:blipFill>
          <p:spPr>
            <a:xfrm>
              <a:off x="7717872" y="4036023"/>
              <a:ext cx="2372707" cy="1693658"/>
            </a:xfrm>
            <a:prstGeom prst="rect">
              <a:avLst/>
            </a:prstGeom>
          </p:spPr>
        </p:pic>
      </p:grpSp>
      <p:pic>
        <p:nvPicPr>
          <p:cNvPr id="3" name="그림 2" descr="장난감이(가) 표시된 사진&#10;&#10;자동 생성된 설명">
            <a:extLst>
              <a:ext uri="{FF2B5EF4-FFF2-40B4-BE49-F238E27FC236}">
                <a16:creationId xmlns:a16="http://schemas.microsoft.com/office/drawing/2014/main" id="{80AB5CCF-0DB0-40A4-B0D0-5950347AA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698" y="4255827"/>
            <a:ext cx="2924015" cy="24276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26D7ED2-6711-481B-AAF2-368980081ED2}"/>
              </a:ext>
            </a:extLst>
          </p:cNvPr>
          <p:cNvSpPr/>
          <p:nvPr/>
        </p:nvSpPr>
        <p:spPr>
          <a:xfrm>
            <a:off x="8765381" y="1654629"/>
            <a:ext cx="230982" cy="78377"/>
          </a:xfrm>
          <a:prstGeom prst="rect">
            <a:avLst/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sz="1100">
              <a:solidFill>
                <a:srgbClr val="1A6F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298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</TotalTime>
  <Words>545</Words>
  <Application>Microsoft Office PowerPoint</Application>
  <PresentationFormat>와이드스크린</PresentationFormat>
  <Paragraphs>98</Paragraphs>
  <Slides>10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1" baseType="lpstr">
      <vt:lpstr>Microsoft GothicNeo Light</vt:lpstr>
      <vt:lpstr>NanumSquare</vt:lpstr>
      <vt:lpstr>나눔스퀘어</vt:lpstr>
      <vt:lpstr>Aharoni</vt:lpstr>
      <vt:lpstr>Arial</vt:lpstr>
      <vt:lpstr>Calibri</vt:lpstr>
      <vt:lpstr>Calibri Light</vt:lpstr>
      <vt:lpstr>Segoe UI Symbol</vt:lpstr>
      <vt:lpstr>Source Sans Pro Black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Azure DevOps와 Rancher를 활용한 AKS 애플리케이션 배포 및 모니터링 맛보기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Hyunjoo Ha (Adecco Korea)</dc:creator>
  <cp:lastModifiedBy>Sejun Kim</cp:lastModifiedBy>
  <cp:revision>10</cp:revision>
  <dcterms:created xsi:type="dcterms:W3CDTF">2020-04-15T15:25:02Z</dcterms:created>
  <dcterms:modified xsi:type="dcterms:W3CDTF">2020-04-25T03:19:22Z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2020-04-15T15:25:03Z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bf58d71a-96cc-417c-a2f0-000041fc195d</vt:lpwstr>
  </property>
  <property fmtid="{D5CDD505-2E9C-101B-9397-08002B2CF9AE}" pid="8" name="MSIP_Label_f42aa342-8706-4288-bd11-ebb85995028c_ContentBits">
    <vt:lpwstr>0</vt:lpwstr>
  </property>
</Properties>
</file>